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0" d="100"/>
          <a:sy n="30" d="100"/>
        </p:scale>
        <p:origin x="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600962" y="3529764"/>
            <a:ext cx="25361900" cy="570857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8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Micro-Sensor and Controller Chip with 4 Programmable Source and Measurement Units and a 10b Serial Output ADC for Wearable Health Monitoring Applications</a:t>
            </a:r>
          </a:p>
          <a:p>
            <a:pPr algn="ctr"/>
            <a:r>
              <a:rPr lang="en-US" altLang="ko-KR" sz="54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Seongwook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Choi, </a:t>
            </a:r>
            <a:r>
              <a:rPr lang="en-US" altLang="ko-KR" sz="54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Jinhong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54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Ahn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and Young June Park</a:t>
            </a:r>
          </a:p>
          <a:p>
            <a:pPr algn="ctr"/>
            <a:r>
              <a:rPr lang="en-US" altLang="ko-KR" sz="4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Department of Electrical and Computer Engineering, Seoul National University,</a:t>
            </a:r>
          </a:p>
          <a:p>
            <a:pPr algn="ctr"/>
            <a:r>
              <a:rPr lang="en-US" altLang="ko-KR" sz="4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Seoul 151-744, Republic of Korea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600962" y="9399816"/>
            <a:ext cx="25186638" cy="366687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  With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development of 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small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electronics technology using semiconductors, methods for wearable health monitoring are also diversifying.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W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presented 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electrochemical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blood glucose monitoring using a CMOS sensor 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chip. This can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reduce the sensor size and weight needed for various wearable applications.</a:t>
            </a:r>
            <a:endParaRPr lang="ko-KR" altLang="en-US" sz="60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635460" y="13260827"/>
            <a:ext cx="25152140" cy="17830658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358291" y="31249885"/>
            <a:ext cx="25152140" cy="824925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  We developed a micro-sensor/controller chip with 4 programmable SMUs for wearable health monitoring applications. 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By shifting the GND level 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 ½ VDD, and with analog switch(SW) control, 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SMUs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used for 3-electrode electrochemical application can apply voltage or current in both (+) and (-) directions.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 reduce the feedback resistor size of pre-amplifier, we used long 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channel MOS’s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biased at subthreshold 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region.</a:t>
            </a:r>
            <a:r>
              <a:rPr lang="ko-KR" altLang="en-US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SMUs and 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preamplifiers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can be programmed using UART interface, and the measured result can be output serially by using 10b SAR A to D converter. We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showed </a:t>
            </a:r>
            <a:r>
              <a:rPr lang="en-US" altLang="ko-KR" sz="60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pA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level current can be measured by using 2-stage pre-amplifier for 3GΩ WE resistance test</a:t>
            </a:r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4048405-1483-496E-B883-C2433605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92118" y="30071966"/>
            <a:ext cx="11294983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6B383-D050-4C5E-92A3-D029284BA860}"/>
              </a:ext>
            </a:extLst>
          </p:cNvPr>
          <p:cNvSpPr txBox="1"/>
          <p:nvPr/>
        </p:nvSpPr>
        <p:spPr>
          <a:xfrm>
            <a:off x="4211790" y="30070084"/>
            <a:ext cx="10666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200" dirty="0"/>
              <a:t>&lt;Overall Block Diagram of CMOS Chip&gt;</a:t>
            </a:r>
            <a:endParaRPr lang="ko-KR" altLang="en-US" sz="5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2A1CFC-5F38-4D8E-83F5-61148997ADAF}"/>
              </a:ext>
            </a:extLst>
          </p:cNvPr>
          <p:cNvSpPr txBox="1"/>
          <p:nvPr/>
        </p:nvSpPr>
        <p:spPr>
          <a:xfrm>
            <a:off x="4630532" y="20511158"/>
            <a:ext cx="918360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200" dirty="0"/>
              <a:t>&lt;Concept of Wearable Electro-</a:t>
            </a:r>
          </a:p>
          <a:p>
            <a:r>
              <a:rPr lang="en-US" altLang="ko-KR" sz="5200" dirty="0"/>
              <a:t>chemical sensor by 3-electrodes&gt;</a:t>
            </a:r>
            <a:endParaRPr lang="ko-KR" altLang="en-US" sz="5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0AA161-7D44-4FA1-B7B6-78E095EA21BE}"/>
              </a:ext>
            </a:extLst>
          </p:cNvPr>
          <p:cNvSpPr txBox="1"/>
          <p:nvPr/>
        </p:nvSpPr>
        <p:spPr>
          <a:xfrm>
            <a:off x="15759917" y="30038220"/>
            <a:ext cx="112802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200" dirty="0"/>
              <a:t>&lt; Chip Layout and Measurement Result &gt;</a:t>
            </a:r>
            <a:endParaRPr lang="ko-KR" altLang="en-US" sz="52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9438EE-EFD6-478E-8141-C22B9B0B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208" y="19021272"/>
            <a:ext cx="11104565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E61344-2D0D-4279-AE46-7BD155DA9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28543708"/>
            <a:ext cx="1182262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891E611-2C48-49B2-9FCE-318D45D4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012" y="21223303"/>
            <a:ext cx="880632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04E70F4-74B4-4FEE-A0DE-4E65F5F573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5"/>
          <a:stretch>
            <a:fillRect/>
          </a:stretch>
        </p:blipFill>
        <p:spPr bwMode="auto">
          <a:xfrm>
            <a:off x="3834671" y="13451883"/>
            <a:ext cx="7477146" cy="715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C433A64-C129-4D56-8A8A-9C019EB73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995"/>
          <a:stretch/>
        </p:blipFill>
        <p:spPr>
          <a:xfrm>
            <a:off x="11180264" y="15152024"/>
            <a:ext cx="3957342" cy="4795954"/>
          </a:xfrm>
          <a:prstGeom prst="rect">
            <a:avLst/>
          </a:prstGeom>
        </p:spPr>
      </p:pic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19FC788E-4188-4607-82A8-80AFF82CD3F4}"/>
              </a:ext>
            </a:extLst>
          </p:cNvPr>
          <p:cNvSpPr/>
          <p:nvPr/>
        </p:nvSpPr>
        <p:spPr>
          <a:xfrm rot="19558962">
            <a:off x="11082039" y="16920249"/>
            <a:ext cx="514350" cy="90489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D1FC927-B0CD-498E-AB75-E1B88E006A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2265484"/>
            <a:ext cx="12308691" cy="7347357"/>
          </a:xfrm>
          <a:prstGeom prst="rect">
            <a:avLst/>
          </a:prstGeom>
          <a:noFill/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445F566-159B-4809-951C-2ABCA376F0F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062" y="13245426"/>
            <a:ext cx="12308691" cy="6457681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6E3FBD0-0CB9-4DAC-8E62-AD30EEEC9464}"/>
              </a:ext>
            </a:extLst>
          </p:cNvPr>
          <p:cNvSpPr txBox="1"/>
          <p:nvPr/>
        </p:nvSpPr>
        <p:spPr>
          <a:xfrm>
            <a:off x="15851762" y="19590355"/>
            <a:ext cx="110314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200" dirty="0"/>
              <a:t>&lt;Source and Measurement Unit Circuit&gt;</a:t>
            </a:r>
            <a:endParaRPr lang="ko-KR" altLang="en-US" sz="5200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60E606F5-6B52-47F0-B23C-643663B6830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591" y="24841959"/>
            <a:ext cx="7260033" cy="5134742"/>
          </a:xfrm>
          <a:prstGeom prst="rect">
            <a:avLst/>
          </a:prstGeom>
          <a:noFill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EB88543-50E5-49C8-BC4E-05969883F55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424" y="25417792"/>
            <a:ext cx="4453007" cy="4276123"/>
          </a:xfrm>
          <a:prstGeom prst="rect">
            <a:avLst/>
          </a:prstGeom>
          <a:noFill/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4986CD1-8B8C-42ED-9AB0-0DE79E044EC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762" y="20608974"/>
            <a:ext cx="10956351" cy="3434719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A65D4EF-294E-4786-857F-FED73961E180}"/>
              </a:ext>
            </a:extLst>
          </p:cNvPr>
          <p:cNvSpPr txBox="1"/>
          <p:nvPr/>
        </p:nvSpPr>
        <p:spPr>
          <a:xfrm>
            <a:off x="15753956" y="23755728"/>
            <a:ext cx="120470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200" dirty="0"/>
              <a:t>&lt;2-stage current pre-amp. and V converter&gt;</a:t>
            </a:r>
            <a:endParaRPr lang="ko-KR" altLang="en-US" sz="52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5135F6D-4617-433F-BDF8-ADFF58CBA7DD}"/>
              </a:ext>
            </a:extLst>
          </p:cNvPr>
          <p:cNvSpPr/>
          <p:nvPr/>
        </p:nvSpPr>
        <p:spPr>
          <a:xfrm>
            <a:off x="2952607" y="39499136"/>
            <a:ext cx="2447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>
                <a:solidFill>
                  <a:srgbClr val="323232"/>
                </a:solidFill>
                <a:latin typeface="Nanum Gothic"/>
              </a:rPr>
              <a:t>The chip fabrication and EDA tool were supported by the IC Design Education Center(IDEC), Korea.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270</Words>
  <Application>Microsoft Office PowerPoint</Application>
  <PresentationFormat>사용자 지정</PresentationFormat>
  <Paragraphs>13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Nanum Gothic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안진홍</cp:lastModifiedBy>
  <cp:revision>25</cp:revision>
  <dcterms:created xsi:type="dcterms:W3CDTF">2018-03-08T06:02:33Z</dcterms:created>
  <dcterms:modified xsi:type="dcterms:W3CDTF">2020-06-16T02:26:12Z</dcterms:modified>
</cp:coreProperties>
</file>